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1" r:id="rId5"/>
    <p:sldId id="264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Столбчатые диаграммы и графики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Автор. </a:t>
            </a:r>
            <a:r>
              <a:rPr lang="ru-RU" dirty="0" err="1" smtClean="0"/>
              <a:t>Тажикова</a:t>
            </a:r>
            <a:r>
              <a:rPr lang="ru-RU" dirty="0" smtClean="0"/>
              <a:t> К.К. </a:t>
            </a:r>
          </a:p>
          <a:p>
            <a:r>
              <a:rPr lang="ru-RU" dirty="0" smtClean="0"/>
              <a:t>учитель математики  </a:t>
            </a:r>
          </a:p>
          <a:p>
            <a:r>
              <a:rPr lang="ru-RU" dirty="0" smtClean="0"/>
              <a:t>МБОУ «</a:t>
            </a:r>
            <a:r>
              <a:rPr lang="ru-RU" dirty="0" err="1" smtClean="0"/>
              <a:t>Акбулакской</a:t>
            </a:r>
            <a:r>
              <a:rPr lang="ru-RU" dirty="0" smtClean="0"/>
              <a:t> СОШ №1»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Определение: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70C0"/>
                </a:solidFill>
              </a:rPr>
              <a:t>Диаграмма</a:t>
            </a:r>
            <a:r>
              <a:rPr lang="ru-RU" dirty="0" smtClean="0"/>
              <a:t> - </a:t>
            </a:r>
            <a:r>
              <a:rPr lang="ru-RU" i="1" dirty="0" smtClean="0">
                <a:solidFill>
                  <a:srgbClr val="C00000"/>
                </a:solidFill>
              </a:rPr>
              <a:t>это рисунок, который наглядно показывает отношения между числами.</a:t>
            </a: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Диаграмма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1571604" y="3643314"/>
            <a:ext cx="1857388" cy="12858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643570" y="3643314"/>
            <a:ext cx="2000264" cy="13573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786182" y="4429132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42844" y="5143512"/>
            <a:ext cx="285752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Столбчатые </a:t>
            </a:r>
            <a:endParaRPr lang="ru-RU" sz="3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929322" y="5214950"/>
            <a:ext cx="285752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Круговые  </a:t>
            </a:r>
            <a:endParaRPr lang="ru-RU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5857892"/>
            <a:ext cx="285752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Линейные 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Наши наблюдения.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solidFill>
                  <a:srgbClr val="C00000"/>
                </a:solidFill>
              </a:rPr>
              <a:t>     В течении двух недель мы наблюдали за майской погодой и фиксировали все изменения. Всю информацию мы записали в таблицу.</a:t>
            </a:r>
          </a:p>
          <a:p>
            <a:pPr>
              <a:buNone/>
            </a:pPr>
            <a:endParaRPr lang="ru-RU" sz="2800" i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</a:rPr>
              <a:t>      ясная погода               облачно                       дождь</a:t>
            </a:r>
          </a:p>
          <a:p>
            <a:pPr>
              <a:buNone/>
            </a:pPr>
            <a:endParaRPr lang="ru-RU" sz="20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5" name="32-конечная звезда 4"/>
          <p:cNvSpPr/>
          <p:nvPr/>
        </p:nvSpPr>
        <p:spPr>
          <a:xfrm>
            <a:off x="1500166" y="3071810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3286116" y="3143248"/>
            <a:ext cx="700086" cy="2857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олния 6"/>
          <p:cNvSpPr/>
          <p:nvPr/>
        </p:nvSpPr>
        <p:spPr>
          <a:xfrm>
            <a:off x="5429256" y="3143248"/>
            <a:ext cx="700086" cy="285752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42910" y="4071941"/>
          <a:ext cx="8215370" cy="2286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643074"/>
                <a:gridCol w="1643074"/>
                <a:gridCol w="1643074"/>
                <a:gridCol w="1643074"/>
              </a:tblGrid>
              <a:tr h="76200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32-конечная звезда 8"/>
          <p:cNvSpPr/>
          <p:nvPr/>
        </p:nvSpPr>
        <p:spPr>
          <a:xfrm>
            <a:off x="1285852" y="4214818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32-конечная звезда 9"/>
          <p:cNvSpPr/>
          <p:nvPr/>
        </p:nvSpPr>
        <p:spPr>
          <a:xfrm>
            <a:off x="4429124" y="5000636"/>
            <a:ext cx="485772" cy="500066"/>
          </a:xfrm>
          <a:prstGeom prst="star32">
            <a:avLst>
              <a:gd name="adj" fmla="val 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32-конечная звезда 10"/>
          <p:cNvSpPr/>
          <p:nvPr/>
        </p:nvSpPr>
        <p:spPr>
          <a:xfrm>
            <a:off x="6143636" y="4214818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32-конечная звезда 11"/>
          <p:cNvSpPr/>
          <p:nvPr/>
        </p:nvSpPr>
        <p:spPr>
          <a:xfrm>
            <a:off x="7715272" y="4929198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32-конечная звезда 12"/>
          <p:cNvSpPr/>
          <p:nvPr/>
        </p:nvSpPr>
        <p:spPr>
          <a:xfrm>
            <a:off x="2928926" y="5786454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32-конечная звезда 13"/>
          <p:cNvSpPr/>
          <p:nvPr/>
        </p:nvSpPr>
        <p:spPr>
          <a:xfrm>
            <a:off x="6143636" y="5786454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олния 14"/>
          <p:cNvSpPr/>
          <p:nvPr/>
        </p:nvSpPr>
        <p:spPr>
          <a:xfrm>
            <a:off x="2714612" y="4286256"/>
            <a:ext cx="700086" cy="285752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олния 15"/>
          <p:cNvSpPr/>
          <p:nvPr/>
        </p:nvSpPr>
        <p:spPr>
          <a:xfrm>
            <a:off x="7572396" y="4286256"/>
            <a:ext cx="700086" cy="285752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олния 16"/>
          <p:cNvSpPr/>
          <p:nvPr/>
        </p:nvSpPr>
        <p:spPr>
          <a:xfrm>
            <a:off x="5929322" y="5072074"/>
            <a:ext cx="700086" cy="285752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олния 17"/>
          <p:cNvSpPr/>
          <p:nvPr/>
        </p:nvSpPr>
        <p:spPr>
          <a:xfrm>
            <a:off x="4286248" y="5857892"/>
            <a:ext cx="700086" cy="285752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Молния 18"/>
          <p:cNvSpPr/>
          <p:nvPr/>
        </p:nvSpPr>
        <p:spPr>
          <a:xfrm>
            <a:off x="1214414" y="5857892"/>
            <a:ext cx="700086" cy="285752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Выноска-облако 19"/>
          <p:cNvSpPr/>
          <p:nvPr/>
        </p:nvSpPr>
        <p:spPr>
          <a:xfrm>
            <a:off x="2857488" y="5072074"/>
            <a:ext cx="700086" cy="2857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-облако 20"/>
          <p:cNvSpPr/>
          <p:nvPr/>
        </p:nvSpPr>
        <p:spPr>
          <a:xfrm>
            <a:off x="1142976" y="5000636"/>
            <a:ext cx="700086" cy="2857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-облако 21"/>
          <p:cNvSpPr/>
          <p:nvPr/>
        </p:nvSpPr>
        <p:spPr>
          <a:xfrm>
            <a:off x="7715272" y="5786454"/>
            <a:ext cx="700086" cy="2857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32-конечная звезда 22"/>
          <p:cNvSpPr/>
          <p:nvPr/>
        </p:nvSpPr>
        <p:spPr>
          <a:xfrm>
            <a:off x="4429124" y="4143380"/>
            <a:ext cx="485772" cy="50006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school02-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22410" cy="169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i="1" dirty="0" smtClean="0"/>
              <a:t>Солнечных дней – 7, облачных дней – 3, дождливых дней - 5</a:t>
            </a:r>
            <a:endParaRPr lang="ru-RU" sz="2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28794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643042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214546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00298" y="121442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85786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500298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500298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00298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500298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14546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14546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214546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214546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928794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928794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928794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643042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643042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643042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643042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357290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00034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00034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00034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00034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85786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85786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785786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85786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071538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071538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71538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1071538" y="235743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357290" y="150017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357290" y="178592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1357290" y="207167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071538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357290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643042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1928794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2214546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2500298" y="2643182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500034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1928794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1643042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357290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071538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785786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2214546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2500298" y="2928934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643042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643042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1357290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357290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1357290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1071538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071538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071538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785786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785786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785786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500034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500034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500034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643042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2214546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2500298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2214546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28794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928794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1928794" y="3214686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2214546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2500298" y="3500438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500298" y="3786190"/>
            <a:ext cx="285752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 стрелкой 89"/>
          <p:cNvCxnSpPr/>
          <p:nvPr/>
        </p:nvCxnSpPr>
        <p:spPr>
          <a:xfrm rot="5400000" flipH="1" flipV="1">
            <a:off x="-928726" y="2643182"/>
            <a:ext cx="285752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>
            <a:off x="500034" y="4071942"/>
            <a:ext cx="228601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>
            <a:off x="785786" y="2071678"/>
            <a:ext cx="285752" cy="198597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357290" y="3214686"/>
            <a:ext cx="285752" cy="8429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28794" y="2643182"/>
            <a:ext cx="285752" cy="141446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/>
          <p:cNvSpPr txBox="1"/>
          <p:nvPr/>
        </p:nvSpPr>
        <p:spPr>
          <a:xfrm>
            <a:off x="3071802" y="1142984"/>
            <a:ext cx="55721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 smtClean="0">
                <a:solidFill>
                  <a:srgbClr val="002060"/>
                </a:solidFill>
              </a:rPr>
              <a:t>Алгоритм построения столбчатой диаграммы.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002060"/>
                </a:solidFill>
              </a:rPr>
              <a:t>Строим прямой угол, на вертикальной стороне отметили число дней, а на горизонтальной указали погоду.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002060"/>
                </a:solidFill>
              </a:rPr>
              <a:t>Строим 3 столбика на горизонтальной стороне. Первый столбик соответствует ясной погоде, которая держалась 7 дней. Второй столбик – облачной погоде, которая длилась 3 дня, а третий столбик – это дождь, который шел 5 дней.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002060"/>
                </a:solidFill>
              </a:rPr>
              <a:t>Получаем столбчатую диаграмму.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14282" y="4500570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</a:rPr>
              <a:t>По диаграмме хорошо видно, что в мае  погода в основном была  солнечной.</a:t>
            </a:r>
            <a:endParaRPr lang="ru-RU" sz="2800" i="1" dirty="0">
              <a:solidFill>
                <a:srgbClr val="C00000"/>
              </a:solidFill>
            </a:endParaRPr>
          </a:p>
        </p:txBody>
      </p:sp>
      <p:pic>
        <p:nvPicPr>
          <p:cNvPr id="91" name="Рисунок 90" descr="school02-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308473"/>
            <a:ext cx="2165352" cy="254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TextBox 91"/>
          <p:cNvSpPr txBox="1"/>
          <p:nvPr/>
        </p:nvSpPr>
        <p:spPr>
          <a:xfrm>
            <a:off x="1" y="1285860"/>
            <a:ext cx="5000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дни</a:t>
            </a:r>
            <a:endParaRPr lang="ru-RU" sz="1100" dirty="0"/>
          </a:p>
        </p:txBody>
      </p:sp>
      <p:sp>
        <p:nvSpPr>
          <p:cNvPr id="93" name="TextBox 92"/>
          <p:cNvSpPr txBox="1"/>
          <p:nvPr/>
        </p:nvSpPr>
        <p:spPr>
          <a:xfrm flipH="1">
            <a:off x="500034" y="4214818"/>
            <a:ext cx="23479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                                                 погода</a:t>
            </a:r>
            <a:endParaRPr lang="ru-RU" sz="1100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rot="5400000" flipH="1" flipV="1">
            <a:off x="428596" y="207167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 flipH="1" flipV="1">
            <a:off x="500034" y="2071678"/>
            <a:ext cx="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214282" y="1857364"/>
            <a:ext cx="142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 rot="10800000">
            <a:off x="428596" y="2071678"/>
            <a:ext cx="7143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rot="10800000">
            <a:off x="428596" y="3214686"/>
            <a:ext cx="7143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142844" y="3000372"/>
            <a:ext cx="29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cxnSp>
        <p:nvCxnSpPr>
          <p:cNvPr id="125" name="Прямая соединительная линия 124"/>
          <p:cNvCxnSpPr/>
          <p:nvPr/>
        </p:nvCxnSpPr>
        <p:spPr>
          <a:xfrm>
            <a:off x="428596" y="2643182"/>
            <a:ext cx="7143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 flipH="1">
            <a:off x="214282" y="2500306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4" dur="20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5" grpId="0" animBg="1"/>
      <p:bldP spid="96" grpId="0" animBg="1"/>
      <p:bldP spid="97" grpId="0" animBg="1"/>
      <p:bldP spid="116" grpId="0"/>
      <p:bldP spid="124" grpId="0"/>
      <p:bldP spid="1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Подведем итог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Что такое диаграмма?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Какие бывают диаграммы?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Для чего необходимо строить диаграммы?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school02-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429000"/>
            <a:ext cx="302260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Посмотрите </a:t>
            </a:r>
            <a:r>
              <a:rPr lang="ru-RU" dirty="0" smtClean="0"/>
              <a:t>на этикетки 2 любых продуктов: составьте диаграмму: соотношение белков; жиров; углеводов; воды, витаминов и минеральных веществ  в каждом из этих продуктов (по  возможности : на компьютере (см. алгоритм) или в тетради)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229</Words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Столбчатые диаграммы и графики</vt:lpstr>
      <vt:lpstr>Определение:</vt:lpstr>
      <vt:lpstr>Наши наблюдения.</vt:lpstr>
      <vt:lpstr>Солнечных дней – 7, облачных дней – 3, дождливых дней - 5</vt:lpstr>
      <vt:lpstr>Подведем итог урока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Столбчатые диаграммы и графики</dc:title>
  <dc:creator>User</dc:creator>
  <cp:lastModifiedBy>User</cp:lastModifiedBy>
  <cp:revision>11</cp:revision>
  <dcterms:created xsi:type="dcterms:W3CDTF">2017-06-25T08:03:10Z</dcterms:created>
  <dcterms:modified xsi:type="dcterms:W3CDTF">2017-06-25T09:44:10Z</dcterms:modified>
</cp:coreProperties>
</file>